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
  </p:notesMasterIdLst>
  <p:sldIdLst>
    <p:sldId id="256" r:id="rId2"/>
    <p:sldId id="258" r:id="rId3"/>
    <p:sldId id="261" r:id="rId4"/>
    <p:sldId id="257"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4019" autoAdjust="0"/>
  </p:normalViewPr>
  <p:slideViewPr>
    <p:cSldViewPr snapToGrid="0">
      <p:cViewPr>
        <p:scale>
          <a:sx n="100" d="100"/>
          <a:sy n="100" d="100"/>
        </p:scale>
        <p:origin x="8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7795B-2733-46ED-9498-5FA0DE6D4EB7}" type="datetimeFigureOut">
              <a:rPr lang="en-AU" smtClean="0"/>
              <a:t>15/07/2022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DBCE5-1BC8-47C6-81A9-77FD0504CACC}" type="slidenum">
              <a:rPr lang="en-AU" smtClean="0"/>
              <a:t>‹#›</a:t>
            </a:fld>
            <a:endParaRPr lang="en-AU"/>
          </a:p>
        </p:txBody>
      </p:sp>
    </p:spTree>
    <p:extLst>
      <p:ext uri="{BB962C8B-B14F-4D97-AF65-F5344CB8AC3E}">
        <p14:creationId xmlns:p14="http://schemas.microsoft.com/office/powerpoint/2010/main" val="199994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 I’ll be presenting on my data wrangling project looking at Alzheimer’s Disease biomarkers.</a:t>
            </a:r>
            <a:endParaRPr lang="en-AU" dirty="0"/>
          </a:p>
        </p:txBody>
      </p:sp>
      <p:sp>
        <p:nvSpPr>
          <p:cNvPr id="4" name="Slide Number Placeholder 3"/>
          <p:cNvSpPr>
            <a:spLocks noGrp="1"/>
          </p:cNvSpPr>
          <p:nvPr>
            <p:ph type="sldNum" sz="quarter" idx="5"/>
          </p:nvPr>
        </p:nvSpPr>
        <p:spPr/>
        <p:txBody>
          <a:bodyPr/>
          <a:lstStyle/>
          <a:p>
            <a:fld id="{8B2DBCE5-1BC8-47C6-81A9-77FD0504CACC}" type="slidenum">
              <a:rPr lang="en-AU" smtClean="0"/>
              <a:t>1</a:t>
            </a:fld>
            <a:endParaRPr lang="en-AU"/>
          </a:p>
        </p:txBody>
      </p:sp>
    </p:spTree>
    <p:extLst>
      <p:ext uri="{BB962C8B-B14F-4D97-AF65-F5344CB8AC3E}">
        <p14:creationId xmlns:p14="http://schemas.microsoft.com/office/powerpoint/2010/main" val="295576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used an open-access dataset comprised of 416 participants from the Washington University at St Louis Alzheimer’s Disease Research Center as part of the OASIS study. This dataset came as a CSV file containing a total of 12 variables that include demographics like education level, cognitive scores (like the CDR score, which I’ve highlighted as the outcome variable for modeling), and neuroimaging-derived anatomical features like normalized whole-brain volume.</a:t>
            </a:r>
          </a:p>
          <a:p>
            <a:endParaRPr lang="en-US" dirty="0"/>
          </a:p>
          <a:p>
            <a:r>
              <a:rPr lang="en-US" dirty="0"/>
              <a:t>[click] In terms of data provenance, this dataset is highly cited across over a thousand peer-reviewed journal publications, is regularly maintained at the Central XNAT server, and data is accessible to the public after submitting a Data Use Agreement.</a:t>
            </a:r>
            <a:endParaRPr lang="en-AU" dirty="0"/>
          </a:p>
        </p:txBody>
      </p:sp>
      <p:sp>
        <p:nvSpPr>
          <p:cNvPr id="4" name="Slide Number Placeholder 3"/>
          <p:cNvSpPr>
            <a:spLocks noGrp="1"/>
          </p:cNvSpPr>
          <p:nvPr>
            <p:ph type="sldNum" sz="quarter" idx="5"/>
          </p:nvPr>
        </p:nvSpPr>
        <p:spPr/>
        <p:txBody>
          <a:bodyPr/>
          <a:lstStyle/>
          <a:p>
            <a:fld id="{8B2DBCE5-1BC8-47C6-81A9-77FD0504CACC}" type="slidenum">
              <a:rPr lang="en-AU" smtClean="0"/>
              <a:t>2</a:t>
            </a:fld>
            <a:endParaRPr lang="en-AU"/>
          </a:p>
        </p:txBody>
      </p:sp>
    </p:spTree>
    <p:extLst>
      <p:ext uri="{BB962C8B-B14F-4D97-AF65-F5344CB8AC3E}">
        <p14:creationId xmlns:p14="http://schemas.microsoft.com/office/powerpoint/2010/main" val="909588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by exploring the distribution of all of the variables using </a:t>
            </a:r>
            <a:r>
              <a:rPr lang="en-US" dirty="0" err="1"/>
              <a:t>dplyr</a:t>
            </a:r>
            <a:r>
              <a:rPr lang="en-US" dirty="0"/>
              <a:t> and </a:t>
            </a:r>
            <a:r>
              <a:rPr lang="en-US" dirty="0" err="1"/>
              <a:t>ggplot</a:t>
            </a:r>
            <a:r>
              <a:rPr lang="en-US" dirty="0"/>
              <a:t> to generate this combined histogram and bar chart, that shows that some features are normally distribution (like the atlas scaling factor), some are bimodal (like age), and some features actually only have one possible value (like handedness).</a:t>
            </a:r>
          </a:p>
          <a:p>
            <a:endParaRPr lang="en-US" dirty="0"/>
          </a:p>
          <a:p>
            <a:r>
              <a:rPr lang="en-US" dirty="0"/>
              <a:t>[click] I also explored data missingness using the </a:t>
            </a:r>
            <a:r>
              <a:rPr lang="en-US" dirty="0" err="1"/>
              <a:t>naniar</a:t>
            </a:r>
            <a:r>
              <a:rPr lang="en-US" dirty="0"/>
              <a:t>() package, which helped me remove the Delay column since it is irrelevant for most subjects, and I ended up removing all of the subjects with missing data across education, socioeconomic status, and cognitive test scores.</a:t>
            </a:r>
            <a:endParaRPr lang="en-AU" dirty="0"/>
          </a:p>
        </p:txBody>
      </p:sp>
      <p:sp>
        <p:nvSpPr>
          <p:cNvPr id="4" name="Slide Number Placeholder 3"/>
          <p:cNvSpPr>
            <a:spLocks noGrp="1"/>
          </p:cNvSpPr>
          <p:nvPr>
            <p:ph type="sldNum" sz="quarter" idx="5"/>
          </p:nvPr>
        </p:nvSpPr>
        <p:spPr/>
        <p:txBody>
          <a:bodyPr/>
          <a:lstStyle/>
          <a:p>
            <a:fld id="{8B2DBCE5-1BC8-47C6-81A9-77FD0504CACC}" type="slidenum">
              <a:rPr lang="en-AU" smtClean="0"/>
              <a:t>3</a:t>
            </a:fld>
            <a:endParaRPr lang="en-AU"/>
          </a:p>
        </p:txBody>
      </p:sp>
    </p:spTree>
    <p:extLst>
      <p:ext uri="{BB962C8B-B14F-4D97-AF65-F5344CB8AC3E}">
        <p14:creationId xmlns:p14="http://schemas.microsoft.com/office/powerpoint/2010/main" val="293952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question from this dataset asked whether the anatomical and demographic variables in this dataset predict if a patient is cognitively healthy or has dementia.</a:t>
            </a:r>
          </a:p>
          <a:p>
            <a:endParaRPr lang="en-US" dirty="0"/>
          </a:p>
          <a:p>
            <a:r>
              <a:rPr lang="en-US" dirty="0"/>
              <a:t>[click] I used two binary classifiers, logistic regression and random forest, both of which highlighted normalized whole-brain volume as the most informative feature for classification. This makes sense given dementia is generally characterized by severe loss of brain volume, as shown in the figure on the left.</a:t>
            </a:r>
          </a:p>
          <a:p>
            <a:endParaRPr lang="en-US" dirty="0"/>
          </a:p>
          <a:p>
            <a:r>
              <a:rPr lang="en-US" dirty="0"/>
              <a:t>[click] I evaluated the classifiers’ performance in a ten-fold cross validation manner, and found that both classifiers achieved an average of 66% accuracy across the out-of-sample folds.</a:t>
            </a:r>
            <a:endParaRPr lang="en-AU" dirty="0"/>
          </a:p>
        </p:txBody>
      </p:sp>
      <p:sp>
        <p:nvSpPr>
          <p:cNvPr id="4" name="Slide Number Placeholder 3"/>
          <p:cNvSpPr>
            <a:spLocks noGrp="1"/>
          </p:cNvSpPr>
          <p:nvPr>
            <p:ph type="sldNum" sz="quarter" idx="5"/>
          </p:nvPr>
        </p:nvSpPr>
        <p:spPr/>
        <p:txBody>
          <a:bodyPr/>
          <a:lstStyle/>
          <a:p>
            <a:fld id="{8B2DBCE5-1BC8-47C6-81A9-77FD0504CACC}" type="slidenum">
              <a:rPr lang="en-AU" smtClean="0"/>
              <a:t>4</a:t>
            </a:fld>
            <a:endParaRPr lang="en-AU"/>
          </a:p>
        </p:txBody>
      </p:sp>
    </p:spTree>
    <p:extLst>
      <p:ext uri="{BB962C8B-B14F-4D97-AF65-F5344CB8AC3E}">
        <p14:creationId xmlns:p14="http://schemas.microsoft.com/office/powerpoint/2010/main" val="278518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I used data wrangling throughout this project for exploratory data analysis, feature engineering, and binary classification. Because of the simplicity that these data wrangling tools afford, the entire project including comments only used 210 lines of code. </a:t>
            </a:r>
          </a:p>
          <a:p>
            <a:endParaRPr lang="en-US" dirty="0"/>
          </a:p>
          <a:p>
            <a:r>
              <a:rPr lang="en-US" dirty="0"/>
              <a:t>[click] With that, I’d like to thank you for your attention and take </a:t>
            </a:r>
            <a:r>
              <a:rPr lang="en-US"/>
              <a:t>any questions.</a:t>
            </a:r>
            <a:endParaRPr lang="en-AU" dirty="0"/>
          </a:p>
        </p:txBody>
      </p:sp>
      <p:sp>
        <p:nvSpPr>
          <p:cNvPr id="4" name="Slide Number Placeholder 3"/>
          <p:cNvSpPr>
            <a:spLocks noGrp="1"/>
          </p:cNvSpPr>
          <p:nvPr>
            <p:ph type="sldNum" sz="quarter" idx="5"/>
          </p:nvPr>
        </p:nvSpPr>
        <p:spPr/>
        <p:txBody>
          <a:bodyPr/>
          <a:lstStyle/>
          <a:p>
            <a:fld id="{8B2DBCE5-1BC8-47C6-81A9-77FD0504CACC}" type="slidenum">
              <a:rPr lang="en-AU" smtClean="0"/>
              <a:t>5</a:t>
            </a:fld>
            <a:endParaRPr lang="en-AU"/>
          </a:p>
        </p:txBody>
      </p:sp>
    </p:spTree>
    <p:extLst>
      <p:ext uri="{BB962C8B-B14F-4D97-AF65-F5344CB8AC3E}">
        <p14:creationId xmlns:p14="http://schemas.microsoft.com/office/powerpoint/2010/main" val="133580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7/15/2022</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63048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1338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7/15/2022</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7771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94679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01430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225008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651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43212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77297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97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7/15/2022</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6085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7/15/2022</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58232475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6EF57-2DED-4F2F-B811-A4B4A07D5D2C}"/>
              </a:ext>
            </a:extLst>
          </p:cNvPr>
          <p:cNvSpPr>
            <a:spLocks noGrp="1"/>
          </p:cNvSpPr>
          <p:nvPr>
            <p:ph type="ctrTitle"/>
          </p:nvPr>
        </p:nvSpPr>
        <p:spPr>
          <a:xfrm>
            <a:off x="960438" y="639763"/>
            <a:ext cx="6021207" cy="3227387"/>
          </a:xfrm>
        </p:spPr>
        <p:txBody>
          <a:bodyPr anchor="b">
            <a:normAutofit/>
          </a:bodyPr>
          <a:lstStyle/>
          <a:p>
            <a:pPr algn="l"/>
            <a:r>
              <a:rPr lang="en-US" sz="4200" b="0" i="0" dirty="0">
                <a:effectLst/>
                <a:latin typeface="Product Sans" panose="020B0403030502040203" pitchFamily="34" charset="0"/>
              </a:rPr>
              <a:t>Exploring Alzheimer’s Disease Biomarkers with Data Wrangling</a:t>
            </a:r>
            <a:endParaRPr lang="en-AU" sz="4200" dirty="0">
              <a:latin typeface="Product Sans" panose="020B0403030502040203" pitchFamily="34" charset="0"/>
            </a:endParaRPr>
          </a:p>
        </p:txBody>
      </p:sp>
      <p:sp>
        <p:nvSpPr>
          <p:cNvPr id="11"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5E05C56-CB42-4B4B-8D0B-F151E14EE688}"/>
              </a:ext>
            </a:extLst>
          </p:cNvPr>
          <p:cNvSpPr>
            <a:spLocks noGrp="1"/>
          </p:cNvSpPr>
          <p:nvPr>
            <p:ph type="subTitle" idx="1"/>
          </p:nvPr>
        </p:nvSpPr>
        <p:spPr>
          <a:xfrm>
            <a:off x="960438" y="4525963"/>
            <a:ext cx="6021207" cy="1509712"/>
          </a:xfrm>
        </p:spPr>
        <p:txBody>
          <a:bodyPr anchor="t">
            <a:normAutofit/>
          </a:bodyPr>
          <a:lstStyle/>
          <a:p>
            <a:pPr algn="l"/>
            <a:r>
              <a:rPr lang="en-US" dirty="0">
                <a:latin typeface="Product Sans" panose="020B0403030502040203" pitchFamily="34" charset="0"/>
              </a:rPr>
              <a:t>Annie G. Bryant</a:t>
            </a:r>
          </a:p>
          <a:p>
            <a:pPr algn="l"/>
            <a:r>
              <a:rPr lang="en-US" dirty="0">
                <a:latin typeface="Product Sans" panose="020B0403030502040203" pitchFamily="34" charset="0"/>
              </a:rPr>
              <a:t>OLET5606 | July 2022</a:t>
            </a:r>
            <a:endParaRPr lang="en-AU" dirty="0">
              <a:latin typeface="Product Sans" panose="020B0403030502040203" pitchFamily="34" charset="0"/>
            </a:endParaRPr>
          </a:p>
        </p:txBody>
      </p:sp>
      <p:pic>
        <p:nvPicPr>
          <p:cNvPr id="4" name="Picture 3" descr="Background pattern&#10;&#10;Description automatically generated">
            <a:extLst>
              <a:ext uri="{FF2B5EF4-FFF2-40B4-BE49-F238E27FC236}">
                <a16:creationId xmlns:a16="http://schemas.microsoft.com/office/drawing/2014/main" id="{BF225170-9EFA-F11A-1943-C4873C2D8217}"/>
              </a:ext>
            </a:extLst>
          </p:cNvPr>
          <p:cNvPicPr>
            <a:picLocks noChangeAspect="1"/>
          </p:cNvPicPr>
          <p:nvPr/>
        </p:nvPicPr>
        <p:blipFill rotWithShape="1">
          <a:blip r:embed="rId3"/>
          <a:srcRect l="12348" r="19741"/>
          <a:stretch/>
        </p:blipFill>
        <p:spPr>
          <a:xfrm>
            <a:off x="7534655" y="10"/>
            <a:ext cx="4657345" cy="6857990"/>
          </a:xfrm>
          <a:prstGeom prst="rect">
            <a:avLst/>
          </a:prstGeom>
        </p:spPr>
      </p:pic>
    </p:spTree>
    <p:extLst>
      <p:ext uri="{BB962C8B-B14F-4D97-AF65-F5344CB8AC3E}">
        <p14:creationId xmlns:p14="http://schemas.microsoft.com/office/powerpoint/2010/main" val="312597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1E746C-FE83-4CBD-A116-158D1008737E}"/>
              </a:ext>
            </a:extLst>
          </p:cNvPr>
          <p:cNvSpPr/>
          <p:nvPr/>
        </p:nvSpPr>
        <p:spPr>
          <a:xfrm>
            <a:off x="0" y="1476990"/>
            <a:ext cx="12192000" cy="538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75A3D62-A4FD-4472-9D6C-F5CE9CFDA52F}"/>
              </a:ext>
            </a:extLst>
          </p:cNvPr>
          <p:cNvSpPr>
            <a:spLocks noGrp="1"/>
          </p:cNvSpPr>
          <p:nvPr>
            <p:ph type="title"/>
          </p:nvPr>
        </p:nvSpPr>
        <p:spPr>
          <a:xfrm>
            <a:off x="960120" y="187182"/>
            <a:ext cx="10268712" cy="1159176"/>
          </a:xfrm>
        </p:spPr>
        <p:txBody>
          <a:bodyPr/>
          <a:lstStyle/>
          <a:p>
            <a:pPr algn="ctr"/>
            <a:r>
              <a:rPr lang="en-US" dirty="0">
                <a:latin typeface="Product Sans" panose="020B0403030502040203" pitchFamily="34" charset="0"/>
              </a:rPr>
              <a:t>Dataset </a:t>
            </a:r>
            <a:r>
              <a:rPr lang="en-US" dirty="0" err="1">
                <a:latin typeface="Product Sans" panose="020B0403030502040203" pitchFamily="34" charset="0"/>
              </a:rPr>
              <a:t>analysed</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9CD2B6DF-B67C-4017-B156-8A2645435ECB}"/>
              </a:ext>
            </a:extLst>
          </p:cNvPr>
          <p:cNvPicPr>
            <a:picLocks noChangeAspect="1"/>
          </p:cNvPicPr>
          <p:nvPr/>
        </p:nvPicPr>
        <p:blipFill>
          <a:blip r:embed="rId3"/>
          <a:stretch>
            <a:fillRect/>
          </a:stretch>
        </p:blipFill>
        <p:spPr>
          <a:xfrm>
            <a:off x="7454266" y="2148134"/>
            <a:ext cx="4481512" cy="1686321"/>
          </a:xfrm>
          <a:prstGeom prst="rect">
            <a:avLst/>
          </a:prstGeom>
        </p:spPr>
      </p:pic>
      <p:sp>
        <p:nvSpPr>
          <p:cNvPr id="6" name="TextBox 5">
            <a:extLst>
              <a:ext uri="{FF2B5EF4-FFF2-40B4-BE49-F238E27FC236}">
                <a16:creationId xmlns:a16="http://schemas.microsoft.com/office/drawing/2014/main" id="{98F2F6BF-3D90-45B7-9CE3-4248C45C0AA3}"/>
              </a:ext>
            </a:extLst>
          </p:cNvPr>
          <p:cNvSpPr txBox="1"/>
          <p:nvPr/>
        </p:nvSpPr>
        <p:spPr>
          <a:xfrm>
            <a:off x="7454266" y="4136267"/>
            <a:ext cx="4626727" cy="1754326"/>
          </a:xfrm>
          <a:prstGeom prst="rect">
            <a:avLst/>
          </a:prstGeom>
          <a:noFill/>
        </p:spPr>
        <p:txBody>
          <a:bodyPr wrap="square" rtlCol="0">
            <a:spAutoFit/>
          </a:bodyPr>
          <a:lstStyle/>
          <a:p>
            <a:r>
              <a:rPr lang="en-US" dirty="0">
                <a:latin typeface="Product Sans" panose="020B0403030502040203" pitchFamily="34" charset="0"/>
              </a:rPr>
              <a:t>Citations in peer-reviewed journals: </a:t>
            </a:r>
            <a:r>
              <a:rPr lang="en-US" b="1" dirty="0">
                <a:latin typeface="Product Sans" panose="020B0403030502040203" pitchFamily="34" charset="0"/>
              </a:rPr>
              <a:t>1,449</a:t>
            </a:r>
          </a:p>
          <a:p>
            <a:endParaRPr lang="en-US" b="1" dirty="0">
              <a:latin typeface="Product Sans" panose="020B0403030502040203" pitchFamily="34" charset="0"/>
            </a:endParaRPr>
          </a:p>
          <a:p>
            <a:r>
              <a:rPr lang="en-US" b="1" dirty="0">
                <a:latin typeface="Product Sans" panose="020B0403030502040203" pitchFamily="34" charset="0"/>
              </a:rPr>
              <a:t>Data maintenance</a:t>
            </a:r>
            <a:r>
              <a:rPr lang="en-US" dirty="0">
                <a:latin typeface="Product Sans" panose="020B0403030502040203" pitchFamily="34" charset="0"/>
              </a:rPr>
              <a:t>: Central XNAT server</a:t>
            </a:r>
          </a:p>
          <a:p>
            <a:endParaRPr lang="en-US" dirty="0">
              <a:latin typeface="Product Sans" panose="020B0403030502040203" pitchFamily="34" charset="0"/>
            </a:endParaRPr>
          </a:p>
          <a:p>
            <a:r>
              <a:rPr lang="en-US" b="1" dirty="0">
                <a:latin typeface="Product Sans" panose="020B0403030502040203" pitchFamily="34" charset="0"/>
              </a:rPr>
              <a:t>Data availability</a:t>
            </a:r>
            <a:r>
              <a:rPr lang="en-US" dirty="0">
                <a:latin typeface="Product Sans" panose="020B0403030502040203" pitchFamily="34" charset="0"/>
              </a:rPr>
              <a:t>: open-access after submitting a Data Use Agreement</a:t>
            </a:r>
            <a:endParaRPr lang="en-AU" dirty="0">
              <a:latin typeface="Product Sans" panose="020B0403030502040203" pitchFamily="34" charset="0"/>
            </a:endParaRPr>
          </a:p>
        </p:txBody>
      </p:sp>
      <p:pic>
        <p:nvPicPr>
          <p:cNvPr id="1030" name="Picture 6">
            <a:extLst>
              <a:ext uri="{FF2B5EF4-FFF2-40B4-BE49-F238E27FC236}">
                <a16:creationId xmlns:a16="http://schemas.microsoft.com/office/drawing/2014/main" id="{F9239EEB-77A8-4FC9-BF4E-E2A58754F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 y="1875601"/>
            <a:ext cx="3204626" cy="17531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6CD9C1-9E97-4810-A575-40BB29452E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02" b="12425"/>
          <a:stretch/>
        </p:blipFill>
        <p:spPr bwMode="auto">
          <a:xfrm>
            <a:off x="3494206" y="2178928"/>
            <a:ext cx="3315633" cy="11591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FE4048F-A3C1-42BB-9632-9979FDC45193}"/>
              </a:ext>
            </a:extLst>
          </p:cNvPr>
          <p:cNvSpPr txBox="1"/>
          <p:nvPr/>
        </p:nvSpPr>
        <p:spPr>
          <a:xfrm>
            <a:off x="111007" y="3842699"/>
            <a:ext cx="6698832"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Product Sans" panose="020B0403030502040203" pitchFamily="34" charset="0"/>
              </a:rPr>
              <a:t>Cross-sectional study with </a:t>
            </a:r>
            <a:r>
              <a:rPr lang="en-US" sz="1600" b="1" dirty="0">
                <a:latin typeface="Product Sans" panose="020B0403030502040203" pitchFamily="34" charset="0"/>
              </a:rPr>
              <a:t>416 participants </a:t>
            </a:r>
            <a:r>
              <a:rPr lang="en-US" sz="1600" dirty="0">
                <a:latin typeface="Product Sans" panose="020B0403030502040203" pitchFamily="34" charset="0"/>
              </a:rPr>
              <a:t>ages 18-96 seen at the Washington University at St Louis Knight Alzheimer’s Disease Research Center</a:t>
            </a:r>
          </a:p>
          <a:p>
            <a:pPr marL="285750" indent="-285750">
              <a:buFont typeface="Arial" panose="020B0604020202020204" pitchFamily="34" charset="0"/>
              <a:buChar char="•"/>
            </a:pPr>
            <a:r>
              <a:rPr lang="en-AU" sz="1600" b="1" dirty="0">
                <a:latin typeface="Product Sans" panose="020B0403030502040203" pitchFamily="34" charset="0"/>
              </a:rPr>
              <a:t>Three categorical variables</a:t>
            </a:r>
            <a:r>
              <a:rPr lang="en-AU" sz="1600" dirty="0">
                <a:latin typeface="Product Sans" panose="020B0403030502040203" pitchFamily="34" charset="0"/>
              </a:rPr>
              <a:t>: ID, Sex, Handedness</a:t>
            </a:r>
          </a:p>
          <a:p>
            <a:pPr marL="285750" indent="-285750">
              <a:buFont typeface="Arial" panose="020B0604020202020204" pitchFamily="34" charset="0"/>
              <a:buChar char="•"/>
            </a:pPr>
            <a:r>
              <a:rPr lang="en-AU" sz="1600" b="1" dirty="0">
                <a:latin typeface="Product Sans" panose="020B0403030502040203" pitchFamily="34" charset="0"/>
              </a:rPr>
              <a:t>Two ordinal variables</a:t>
            </a:r>
            <a:r>
              <a:rPr lang="en-AU" sz="1600" dirty="0">
                <a:latin typeface="Product Sans" panose="020B0403030502040203" pitchFamily="34" charset="0"/>
              </a:rPr>
              <a:t>: Education, socioeconomic status</a:t>
            </a:r>
          </a:p>
          <a:p>
            <a:pPr marL="285750" indent="-285750">
              <a:buFont typeface="Arial" panose="020B0604020202020204" pitchFamily="34" charset="0"/>
              <a:buChar char="•"/>
            </a:pPr>
            <a:r>
              <a:rPr lang="en-AU" sz="1600" b="1" dirty="0">
                <a:latin typeface="Product Sans" panose="020B0403030502040203" pitchFamily="34" charset="0"/>
              </a:rPr>
              <a:t>Seven continuous variables</a:t>
            </a:r>
            <a:r>
              <a:rPr lang="en-AU" sz="1600" dirty="0">
                <a:latin typeface="Product Sans" panose="020B0403030502040203" pitchFamily="34" charset="0"/>
              </a:rPr>
              <a:t>: Age, Mini Mental State Exam (MMSE), </a:t>
            </a:r>
            <a:r>
              <a:rPr lang="en-AU" sz="1600" dirty="0">
                <a:highlight>
                  <a:srgbClr val="FFFF00"/>
                </a:highlight>
                <a:latin typeface="Product Sans" panose="020B0403030502040203" pitchFamily="34" charset="0"/>
              </a:rPr>
              <a:t>Clinical Dementia Rating (CDR)</a:t>
            </a:r>
            <a:r>
              <a:rPr lang="en-AU" sz="1600" dirty="0">
                <a:latin typeface="Product Sans" panose="020B0403030502040203" pitchFamily="34" charset="0"/>
              </a:rPr>
              <a:t>, estimated total intracranial volume (</a:t>
            </a:r>
            <a:r>
              <a:rPr lang="en-AU" sz="1600" dirty="0" err="1">
                <a:latin typeface="Product Sans" panose="020B0403030502040203" pitchFamily="34" charset="0"/>
              </a:rPr>
              <a:t>eTIV</a:t>
            </a:r>
            <a:r>
              <a:rPr lang="en-AU" sz="1600" dirty="0">
                <a:latin typeface="Product Sans" panose="020B0403030502040203" pitchFamily="34" charset="0"/>
              </a:rPr>
              <a:t>), normalised whole-brain volume (</a:t>
            </a:r>
            <a:r>
              <a:rPr lang="en-AU" sz="1600" dirty="0" err="1">
                <a:latin typeface="Product Sans" panose="020B0403030502040203" pitchFamily="34" charset="0"/>
              </a:rPr>
              <a:t>nWBV</a:t>
            </a:r>
            <a:r>
              <a:rPr lang="en-AU" sz="1600" dirty="0">
                <a:latin typeface="Product Sans" panose="020B0403030502040203" pitchFamily="34" charset="0"/>
              </a:rPr>
              <a:t>), atlas scaling factor (ASF), delay between visits (for 20 participants with a follow-up visit)</a:t>
            </a:r>
            <a:endParaRPr lang="en-US" sz="1600" dirty="0">
              <a:latin typeface="Product Sans" panose="020B0403030502040203" pitchFamily="34" charset="0"/>
            </a:endParaRPr>
          </a:p>
        </p:txBody>
      </p:sp>
    </p:spTree>
    <p:extLst>
      <p:ext uri="{BB962C8B-B14F-4D97-AF65-F5344CB8AC3E}">
        <p14:creationId xmlns:p14="http://schemas.microsoft.com/office/powerpoint/2010/main" val="272603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500FDE-EFE4-445E-8585-D01F5F73290C}"/>
              </a:ext>
            </a:extLst>
          </p:cNvPr>
          <p:cNvSpPr/>
          <p:nvPr/>
        </p:nvSpPr>
        <p:spPr>
          <a:xfrm>
            <a:off x="0" y="1476990"/>
            <a:ext cx="12192000" cy="538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575A3D62-A4FD-4472-9D6C-F5CE9CFDA52F}"/>
              </a:ext>
            </a:extLst>
          </p:cNvPr>
          <p:cNvSpPr>
            <a:spLocks noGrp="1"/>
          </p:cNvSpPr>
          <p:nvPr>
            <p:ph type="title"/>
          </p:nvPr>
        </p:nvSpPr>
        <p:spPr>
          <a:xfrm>
            <a:off x="960120" y="355914"/>
            <a:ext cx="10268712" cy="729936"/>
          </a:xfrm>
        </p:spPr>
        <p:txBody>
          <a:bodyPr>
            <a:noAutofit/>
          </a:bodyPr>
          <a:lstStyle/>
          <a:p>
            <a:r>
              <a:rPr lang="en-US" sz="4800" dirty="0">
                <a:latin typeface="Product Sans" panose="020B0403030502040203" pitchFamily="34" charset="0"/>
              </a:rPr>
              <a:t>Exploratory data analysis</a:t>
            </a:r>
            <a:endParaRPr lang="en-AU" sz="4800" dirty="0">
              <a:latin typeface="Product Sans" panose="020B0403030502040203" pitchFamily="34" charset="0"/>
            </a:endParaRPr>
          </a:p>
        </p:txBody>
      </p:sp>
      <p:pic>
        <p:nvPicPr>
          <p:cNvPr id="3074" name="Picture 2">
            <a:extLst>
              <a:ext uri="{FF2B5EF4-FFF2-40B4-BE49-F238E27FC236}">
                <a16:creationId xmlns:a16="http://schemas.microsoft.com/office/drawing/2014/main" id="{CCE74CFB-1E65-4678-AADE-FFA72C48D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2657474"/>
            <a:ext cx="478726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BC545D-7F06-41D1-9D21-E165F2A4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310" y="2390775"/>
            <a:ext cx="5160644" cy="36861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4B0430-45F6-4066-B1A6-842160221515}"/>
              </a:ext>
            </a:extLst>
          </p:cNvPr>
          <p:cNvSpPr txBox="1"/>
          <p:nvPr/>
        </p:nvSpPr>
        <p:spPr>
          <a:xfrm>
            <a:off x="6602105" y="1922324"/>
            <a:ext cx="4626727" cy="400110"/>
          </a:xfrm>
          <a:prstGeom prst="rect">
            <a:avLst/>
          </a:prstGeom>
          <a:noFill/>
        </p:spPr>
        <p:txBody>
          <a:bodyPr wrap="square" rtlCol="0">
            <a:spAutoFit/>
          </a:bodyPr>
          <a:lstStyle/>
          <a:p>
            <a:pPr algn="ctr"/>
            <a:r>
              <a:rPr lang="en-US" sz="2000" dirty="0">
                <a:latin typeface="Product Sans" panose="020B0403030502040203" pitchFamily="34" charset="0"/>
              </a:rPr>
              <a:t>Examining data missingness with </a:t>
            </a:r>
            <a:r>
              <a:rPr lang="en-US" sz="2000" b="1" dirty="0" err="1">
                <a:latin typeface="Product Sans" panose="020B0403030502040203" pitchFamily="34" charset="0"/>
              </a:rPr>
              <a:t>naniar</a:t>
            </a:r>
            <a:endParaRPr lang="en-AU" sz="2000" b="1" dirty="0">
              <a:latin typeface="Product Sans" panose="020B0403030502040203" pitchFamily="34" charset="0"/>
            </a:endParaRPr>
          </a:p>
        </p:txBody>
      </p:sp>
      <p:sp>
        <p:nvSpPr>
          <p:cNvPr id="9" name="TextBox 8">
            <a:extLst>
              <a:ext uri="{FF2B5EF4-FFF2-40B4-BE49-F238E27FC236}">
                <a16:creationId xmlns:a16="http://schemas.microsoft.com/office/drawing/2014/main" id="{21CF8B12-72DE-48E9-905E-0ABF1A5D7521}"/>
              </a:ext>
            </a:extLst>
          </p:cNvPr>
          <p:cNvSpPr txBox="1"/>
          <p:nvPr/>
        </p:nvSpPr>
        <p:spPr>
          <a:xfrm>
            <a:off x="1120658" y="1789489"/>
            <a:ext cx="4626727" cy="707886"/>
          </a:xfrm>
          <a:prstGeom prst="rect">
            <a:avLst/>
          </a:prstGeom>
          <a:noFill/>
        </p:spPr>
        <p:txBody>
          <a:bodyPr wrap="square" rtlCol="0">
            <a:spAutoFit/>
          </a:bodyPr>
          <a:lstStyle/>
          <a:p>
            <a:pPr algn="ctr"/>
            <a:r>
              <a:rPr lang="en-US" sz="2000" dirty="0">
                <a:latin typeface="Product Sans" panose="020B0403030502040203" pitchFamily="34" charset="0"/>
              </a:rPr>
              <a:t>Examining distribution of variables with </a:t>
            </a:r>
            <a:r>
              <a:rPr lang="en-US" sz="2000" b="1" dirty="0" err="1">
                <a:latin typeface="Product Sans" panose="020B0403030502040203" pitchFamily="34" charset="0"/>
              </a:rPr>
              <a:t>dplyr</a:t>
            </a:r>
            <a:r>
              <a:rPr lang="en-US" sz="2000" b="1" dirty="0">
                <a:latin typeface="Product Sans" panose="020B0403030502040203" pitchFamily="34" charset="0"/>
              </a:rPr>
              <a:t> + </a:t>
            </a:r>
            <a:r>
              <a:rPr lang="en-US" sz="2000" b="1" dirty="0" err="1">
                <a:latin typeface="Product Sans" panose="020B0403030502040203" pitchFamily="34" charset="0"/>
              </a:rPr>
              <a:t>ggplot</a:t>
            </a:r>
            <a:endParaRPr lang="en-AU" sz="2000" b="1" dirty="0">
              <a:latin typeface="Product Sans" panose="020B0403030502040203" pitchFamily="34" charset="0"/>
            </a:endParaRPr>
          </a:p>
        </p:txBody>
      </p:sp>
    </p:spTree>
    <p:extLst>
      <p:ext uri="{BB962C8B-B14F-4D97-AF65-F5344CB8AC3E}">
        <p14:creationId xmlns:p14="http://schemas.microsoft.com/office/powerpoint/2010/main" val="107171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F59482-54D9-41D7-B54A-F58683564F39}"/>
              </a:ext>
            </a:extLst>
          </p:cNvPr>
          <p:cNvSpPr/>
          <p:nvPr/>
        </p:nvSpPr>
        <p:spPr>
          <a:xfrm>
            <a:off x="0" y="1476990"/>
            <a:ext cx="12192000" cy="538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a:t>https://wtcs.pressbooks.pub/nursingfundamentals/chapter/6-3-alzheimers-disease/</a:t>
            </a:r>
          </a:p>
        </p:txBody>
      </p:sp>
      <p:sp>
        <p:nvSpPr>
          <p:cNvPr id="2" name="Title 1">
            <a:extLst>
              <a:ext uri="{FF2B5EF4-FFF2-40B4-BE49-F238E27FC236}">
                <a16:creationId xmlns:a16="http://schemas.microsoft.com/office/drawing/2014/main" id="{575A3D62-A4FD-4472-9D6C-F5CE9CFDA52F}"/>
              </a:ext>
            </a:extLst>
          </p:cNvPr>
          <p:cNvSpPr>
            <a:spLocks noGrp="1"/>
          </p:cNvSpPr>
          <p:nvPr>
            <p:ph type="title"/>
          </p:nvPr>
        </p:nvSpPr>
        <p:spPr>
          <a:xfrm>
            <a:off x="960120" y="317814"/>
            <a:ext cx="10268712" cy="834711"/>
          </a:xfrm>
        </p:spPr>
        <p:txBody>
          <a:bodyPr>
            <a:normAutofit fontScale="90000"/>
          </a:bodyPr>
          <a:lstStyle/>
          <a:p>
            <a:r>
              <a:rPr lang="en-US" dirty="0">
                <a:latin typeface="Product Sans" panose="020B0403030502040203" pitchFamily="34" charset="0"/>
              </a:rPr>
              <a:t>Research question</a:t>
            </a:r>
            <a:endParaRPr lang="en-AU" dirty="0">
              <a:latin typeface="Product Sans" panose="020B0403030502040203" pitchFamily="34" charset="0"/>
            </a:endParaRPr>
          </a:p>
        </p:txBody>
      </p:sp>
      <p:pic>
        <p:nvPicPr>
          <p:cNvPr id="2050" name="Picture 2" descr="Images showing brain and neurons affected by Alzheimer’s Disease, with labels">
            <a:extLst>
              <a:ext uri="{FF2B5EF4-FFF2-40B4-BE49-F238E27FC236}">
                <a16:creationId xmlns:a16="http://schemas.microsoft.com/office/drawing/2014/main" id="{5D71B8AD-FA36-40A0-91CE-2D071CBE9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1" y="1922324"/>
            <a:ext cx="5199371" cy="2239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D7F90D-15F8-4DD0-9D6C-C38055975AC6}"/>
              </a:ext>
            </a:extLst>
          </p:cNvPr>
          <p:cNvSpPr txBox="1"/>
          <p:nvPr/>
        </p:nvSpPr>
        <p:spPr>
          <a:xfrm>
            <a:off x="419101" y="4290633"/>
            <a:ext cx="5170794" cy="1200329"/>
          </a:xfrm>
          <a:prstGeom prst="rect">
            <a:avLst/>
          </a:prstGeom>
          <a:noFill/>
        </p:spPr>
        <p:txBody>
          <a:bodyPr wrap="square" rtlCol="0">
            <a:spAutoFit/>
          </a:bodyPr>
          <a:lstStyle/>
          <a:p>
            <a:r>
              <a:rPr lang="en-US" dirty="0">
                <a:latin typeface="Product Sans" panose="020B0403030502040203" pitchFamily="34" charset="0"/>
              </a:rPr>
              <a:t>Can the anatomical and demographic variables in this dataset predict whether a participant is cognitively healthy (CDR = 0) or has some degree of dementia (CDR &gt; 0)?</a:t>
            </a:r>
            <a:endParaRPr lang="en-AU" b="1" dirty="0">
              <a:latin typeface="Product Sans" panose="020B0403030502040203" pitchFamily="34" charset="0"/>
            </a:endParaRPr>
          </a:p>
        </p:txBody>
      </p:sp>
      <p:pic>
        <p:nvPicPr>
          <p:cNvPr id="8" name="Picture 7">
            <a:extLst>
              <a:ext uri="{FF2B5EF4-FFF2-40B4-BE49-F238E27FC236}">
                <a16:creationId xmlns:a16="http://schemas.microsoft.com/office/drawing/2014/main" id="{BCF16F6B-F7C1-426B-A03B-CBEF8944ACDD}"/>
              </a:ext>
            </a:extLst>
          </p:cNvPr>
          <p:cNvPicPr>
            <a:picLocks noChangeAspect="1"/>
          </p:cNvPicPr>
          <p:nvPr/>
        </p:nvPicPr>
        <p:blipFill>
          <a:blip r:embed="rId4"/>
          <a:stretch>
            <a:fillRect/>
          </a:stretch>
        </p:blipFill>
        <p:spPr>
          <a:xfrm>
            <a:off x="6469271" y="2226510"/>
            <a:ext cx="1396468" cy="2239521"/>
          </a:xfrm>
          <a:prstGeom prst="rect">
            <a:avLst/>
          </a:prstGeom>
        </p:spPr>
      </p:pic>
      <p:sp>
        <p:nvSpPr>
          <p:cNvPr id="11" name="TextBox 10">
            <a:extLst>
              <a:ext uri="{FF2B5EF4-FFF2-40B4-BE49-F238E27FC236}">
                <a16:creationId xmlns:a16="http://schemas.microsoft.com/office/drawing/2014/main" id="{AF48C141-4361-4B18-A91F-3819AF6CA3E0}"/>
              </a:ext>
            </a:extLst>
          </p:cNvPr>
          <p:cNvSpPr txBox="1"/>
          <p:nvPr/>
        </p:nvSpPr>
        <p:spPr>
          <a:xfrm>
            <a:off x="0" y="6572135"/>
            <a:ext cx="6943724" cy="253916"/>
          </a:xfrm>
          <a:prstGeom prst="rect">
            <a:avLst/>
          </a:prstGeom>
          <a:noFill/>
        </p:spPr>
        <p:txBody>
          <a:bodyPr wrap="square">
            <a:spAutoFit/>
          </a:bodyPr>
          <a:lstStyle/>
          <a:p>
            <a:r>
              <a:rPr lang="en-AU" sz="1050" dirty="0">
                <a:latin typeface="Product Sans" panose="020B0403030502040203" pitchFamily="34" charset="0"/>
              </a:rPr>
              <a:t>Image source: https://wtcs.pressbooks.pub/nursingfundamentals/chapter/6-3-alzheimers-disease/</a:t>
            </a:r>
          </a:p>
        </p:txBody>
      </p:sp>
      <p:sp>
        <p:nvSpPr>
          <p:cNvPr id="12" name="TextBox 11">
            <a:extLst>
              <a:ext uri="{FF2B5EF4-FFF2-40B4-BE49-F238E27FC236}">
                <a16:creationId xmlns:a16="http://schemas.microsoft.com/office/drawing/2014/main" id="{BEC9DB64-5864-4113-886D-0636C860D67A}"/>
              </a:ext>
            </a:extLst>
          </p:cNvPr>
          <p:cNvSpPr txBox="1"/>
          <p:nvPr/>
        </p:nvSpPr>
        <p:spPr>
          <a:xfrm>
            <a:off x="4582108" y="1717379"/>
            <a:ext cx="5170794" cy="369332"/>
          </a:xfrm>
          <a:prstGeom prst="rect">
            <a:avLst/>
          </a:prstGeom>
          <a:noFill/>
        </p:spPr>
        <p:txBody>
          <a:bodyPr wrap="square" rtlCol="0">
            <a:spAutoFit/>
          </a:bodyPr>
          <a:lstStyle/>
          <a:p>
            <a:pPr algn="ctr"/>
            <a:r>
              <a:rPr lang="en-US" b="1" dirty="0">
                <a:latin typeface="Product Sans" panose="020B0403030502040203" pitchFamily="34" charset="0"/>
              </a:rPr>
              <a:t>Logistic regression</a:t>
            </a:r>
            <a:endParaRPr lang="en-AU" b="1" dirty="0">
              <a:latin typeface="Product Sans" panose="020B0403030502040203" pitchFamily="34" charset="0"/>
            </a:endParaRPr>
          </a:p>
        </p:txBody>
      </p:sp>
      <p:pic>
        <p:nvPicPr>
          <p:cNvPr id="2052" name="Picture 4">
            <a:extLst>
              <a:ext uri="{FF2B5EF4-FFF2-40B4-BE49-F238E27FC236}">
                <a16:creationId xmlns:a16="http://schemas.microsoft.com/office/drawing/2014/main" id="{B1819B40-0B56-4FE4-8817-9738AABF1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538" y="2226510"/>
            <a:ext cx="3273427" cy="23381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F7922E-836B-48EF-B87F-A3903AAE0BB3}"/>
              </a:ext>
            </a:extLst>
          </p:cNvPr>
          <p:cNvSpPr txBox="1"/>
          <p:nvPr/>
        </p:nvSpPr>
        <p:spPr>
          <a:xfrm>
            <a:off x="7767854" y="1711665"/>
            <a:ext cx="5170794" cy="369332"/>
          </a:xfrm>
          <a:prstGeom prst="rect">
            <a:avLst/>
          </a:prstGeom>
          <a:noFill/>
        </p:spPr>
        <p:txBody>
          <a:bodyPr wrap="square" rtlCol="0">
            <a:spAutoFit/>
          </a:bodyPr>
          <a:lstStyle/>
          <a:p>
            <a:pPr algn="ctr"/>
            <a:r>
              <a:rPr lang="en-US" b="1" dirty="0">
                <a:latin typeface="Product Sans" panose="020B0403030502040203" pitchFamily="34" charset="0"/>
              </a:rPr>
              <a:t>Random forest</a:t>
            </a:r>
            <a:endParaRPr lang="en-AU" b="1" dirty="0">
              <a:latin typeface="Product Sans" panose="020B0403030502040203" pitchFamily="34" charset="0"/>
            </a:endParaRPr>
          </a:p>
        </p:txBody>
      </p:sp>
      <p:graphicFrame>
        <p:nvGraphicFramePr>
          <p:cNvPr id="10" name="Table 12">
            <a:extLst>
              <a:ext uri="{FF2B5EF4-FFF2-40B4-BE49-F238E27FC236}">
                <a16:creationId xmlns:a16="http://schemas.microsoft.com/office/drawing/2014/main" id="{B3A8AE15-235F-4C2B-9B63-FF206028AB90}"/>
              </a:ext>
            </a:extLst>
          </p:cNvPr>
          <p:cNvGraphicFramePr>
            <a:graphicFrameLocks noGrp="1"/>
          </p:cNvGraphicFramePr>
          <p:nvPr>
            <p:extLst>
              <p:ext uri="{D42A27DB-BD31-4B8C-83A1-F6EECF244321}">
                <p14:modId xmlns:p14="http://schemas.microsoft.com/office/powerpoint/2010/main" val="732869357"/>
              </p:ext>
            </p:extLst>
          </p:nvPr>
        </p:nvGraphicFramePr>
        <p:xfrm>
          <a:off x="6094476" y="4704471"/>
          <a:ext cx="5897102" cy="1381760"/>
        </p:xfrm>
        <a:graphic>
          <a:graphicData uri="http://schemas.openxmlformats.org/drawingml/2006/table">
            <a:tbl>
              <a:tblPr firstRow="1" bandRow="1">
                <a:tableStyleId>{5C22544A-7EE6-4342-B048-85BDC9FD1C3A}</a:tableStyleId>
              </a:tblPr>
              <a:tblGrid>
                <a:gridCol w="2124000">
                  <a:extLst>
                    <a:ext uri="{9D8B030D-6E8A-4147-A177-3AD203B41FA5}">
                      <a16:colId xmlns:a16="http://schemas.microsoft.com/office/drawing/2014/main" val="3666126782"/>
                    </a:ext>
                  </a:extLst>
                </a:gridCol>
                <a:gridCol w="1886551">
                  <a:extLst>
                    <a:ext uri="{9D8B030D-6E8A-4147-A177-3AD203B41FA5}">
                      <a16:colId xmlns:a16="http://schemas.microsoft.com/office/drawing/2014/main" val="179315797"/>
                    </a:ext>
                  </a:extLst>
                </a:gridCol>
                <a:gridCol w="1886551">
                  <a:extLst>
                    <a:ext uri="{9D8B030D-6E8A-4147-A177-3AD203B41FA5}">
                      <a16:colId xmlns:a16="http://schemas.microsoft.com/office/drawing/2014/main" val="3324579508"/>
                    </a:ext>
                  </a:extLst>
                </a:gridCol>
              </a:tblGrid>
              <a:tr h="370840">
                <a:tc>
                  <a:txBody>
                    <a:bodyPr/>
                    <a:lstStyle/>
                    <a:p>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Logistic Regression</a:t>
                      </a:r>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Random forest</a:t>
                      </a:r>
                      <a:endParaRPr lang="en-AU" dirty="0">
                        <a:latin typeface="Product Sans" panose="020B0403030502040203" pitchFamily="34" charset="0"/>
                      </a:endParaRPr>
                    </a:p>
                  </a:txBody>
                  <a:tcPr/>
                </a:tc>
                <a:extLst>
                  <a:ext uri="{0D108BD9-81ED-4DB2-BD59-A6C34878D82A}">
                    <a16:rowId xmlns:a16="http://schemas.microsoft.com/office/drawing/2014/main" val="2753802147"/>
                  </a:ext>
                </a:extLst>
              </a:tr>
              <a:tr h="370840">
                <a:tc>
                  <a:txBody>
                    <a:bodyPr/>
                    <a:lstStyle/>
                    <a:p>
                      <a:r>
                        <a:rPr lang="en-US" dirty="0">
                          <a:latin typeface="Product Sans" panose="020B0403030502040203" pitchFamily="34" charset="0"/>
                        </a:rPr>
                        <a:t>In-sample acc</a:t>
                      </a:r>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74.23%</a:t>
                      </a:r>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100%</a:t>
                      </a:r>
                      <a:endParaRPr lang="en-AU" dirty="0">
                        <a:latin typeface="Product Sans" panose="020B0403030502040203" pitchFamily="34" charset="0"/>
                      </a:endParaRPr>
                    </a:p>
                  </a:txBody>
                  <a:tcPr/>
                </a:tc>
                <a:extLst>
                  <a:ext uri="{0D108BD9-81ED-4DB2-BD59-A6C34878D82A}">
                    <a16:rowId xmlns:a16="http://schemas.microsoft.com/office/drawing/2014/main" val="3008140165"/>
                  </a:ext>
                </a:extLst>
              </a:tr>
              <a:tr h="370840">
                <a:tc>
                  <a:txBody>
                    <a:bodyPr/>
                    <a:lstStyle/>
                    <a:p>
                      <a:r>
                        <a:rPr lang="en-US" dirty="0">
                          <a:latin typeface="Product Sans" panose="020B0403030502040203" pitchFamily="34" charset="0"/>
                        </a:rPr>
                        <a:t>Out-of-sample acc</a:t>
                      </a:r>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66.04%</a:t>
                      </a:r>
                      <a:endParaRPr lang="en-AU" dirty="0">
                        <a:latin typeface="Product Sans" panose="020B0403030502040203" pitchFamily="34" charset="0"/>
                      </a:endParaRPr>
                    </a:p>
                  </a:txBody>
                  <a:tcPr/>
                </a:tc>
                <a:tc>
                  <a:txBody>
                    <a:bodyPr/>
                    <a:lstStyle/>
                    <a:p>
                      <a:r>
                        <a:rPr lang="en-US" dirty="0">
                          <a:latin typeface="Product Sans" panose="020B0403030502040203" pitchFamily="34" charset="0"/>
                        </a:rPr>
                        <a:t>66.04%</a:t>
                      </a:r>
                      <a:endParaRPr lang="en-AU" dirty="0">
                        <a:latin typeface="Product Sans" panose="020B0403030502040203" pitchFamily="34" charset="0"/>
                      </a:endParaRPr>
                    </a:p>
                  </a:txBody>
                  <a:tcPr/>
                </a:tc>
                <a:extLst>
                  <a:ext uri="{0D108BD9-81ED-4DB2-BD59-A6C34878D82A}">
                    <a16:rowId xmlns:a16="http://schemas.microsoft.com/office/drawing/2014/main" val="3890392772"/>
                  </a:ext>
                </a:extLst>
              </a:tr>
            </a:tbl>
          </a:graphicData>
        </a:graphic>
      </p:graphicFrame>
    </p:spTree>
    <p:extLst>
      <p:ext uri="{BB962C8B-B14F-4D97-AF65-F5344CB8AC3E}">
        <p14:creationId xmlns:p14="http://schemas.microsoft.com/office/powerpoint/2010/main" val="299750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3D62-A4FD-4472-9D6C-F5CE9CFDA52F}"/>
              </a:ext>
            </a:extLst>
          </p:cNvPr>
          <p:cNvSpPr>
            <a:spLocks noGrp="1"/>
          </p:cNvSpPr>
          <p:nvPr>
            <p:ph type="title"/>
          </p:nvPr>
        </p:nvSpPr>
        <p:spPr/>
        <p:txBody>
          <a:bodyPr>
            <a:noAutofit/>
          </a:bodyPr>
          <a:lstStyle/>
          <a:p>
            <a:r>
              <a:rPr lang="en-US" sz="4400" dirty="0">
                <a:latin typeface="Product Sans" panose="020B0403030502040203" pitchFamily="34" charset="0"/>
              </a:rPr>
              <a:t>How data wrangling was used</a:t>
            </a:r>
            <a:endParaRPr lang="en-AU" sz="4400" dirty="0">
              <a:latin typeface="Product Sans" panose="020B0403030502040203" pitchFamily="34" charset="0"/>
            </a:endParaRPr>
          </a:p>
        </p:txBody>
      </p:sp>
      <p:sp>
        <p:nvSpPr>
          <p:cNvPr id="3" name="TextBox 2">
            <a:extLst>
              <a:ext uri="{FF2B5EF4-FFF2-40B4-BE49-F238E27FC236}">
                <a16:creationId xmlns:a16="http://schemas.microsoft.com/office/drawing/2014/main" id="{74E0B908-1E14-445F-A203-FC71217ED594}"/>
              </a:ext>
            </a:extLst>
          </p:cNvPr>
          <p:cNvSpPr txBox="1"/>
          <p:nvPr/>
        </p:nvSpPr>
        <p:spPr>
          <a:xfrm>
            <a:off x="579883" y="2814258"/>
            <a:ext cx="10648949"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Product Sans" panose="020B0403030502040203" pitchFamily="34" charset="0"/>
              </a:rPr>
              <a:t>Exploratory data analysis</a:t>
            </a:r>
            <a:r>
              <a:rPr lang="en-US" sz="2400" dirty="0">
                <a:latin typeface="Product Sans" panose="020B0403030502040203" pitchFamily="34" charset="0"/>
              </a:rPr>
              <a:t>: </a:t>
            </a:r>
            <a:r>
              <a:rPr lang="en-US" sz="2400" dirty="0" err="1">
                <a:latin typeface="Product Sans" panose="020B0403030502040203" pitchFamily="34" charset="0"/>
              </a:rPr>
              <a:t>dplyr</a:t>
            </a:r>
            <a:r>
              <a:rPr lang="en-US" sz="2400" dirty="0">
                <a:latin typeface="Product Sans" panose="020B0403030502040203" pitchFamily="34" charset="0"/>
              </a:rPr>
              <a:t> + </a:t>
            </a:r>
            <a:r>
              <a:rPr lang="en-US" sz="2400" dirty="0" err="1">
                <a:latin typeface="Product Sans" panose="020B0403030502040203" pitchFamily="34" charset="0"/>
              </a:rPr>
              <a:t>ggplot</a:t>
            </a:r>
            <a:r>
              <a:rPr lang="en-US" sz="2400" dirty="0">
                <a:latin typeface="Product Sans" panose="020B0403030502040203" pitchFamily="34" charset="0"/>
              </a:rPr>
              <a:t> for visualizing feature distribution, </a:t>
            </a:r>
            <a:r>
              <a:rPr lang="en-US" sz="2400" dirty="0" err="1">
                <a:latin typeface="Product Sans" panose="020B0403030502040203" pitchFamily="34" charset="0"/>
              </a:rPr>
              <a:t>naniar</a:t>
            </a:r>
            <a:r>
              <a:rPr lang="en-US" sz="2400" dirty="0">
                <a:latin typeface="Product Sans" panose="020B0403030502040203" pitchFamily="34" charset="0"/>
              </a:rPr>
              <a:t> for surveying presence of missing data</a:t>
            </a:r>
          </a:p>
          <a:p>
            <a:pPr marL="285750" indent="-285750">
              <a:buFont typeface="Arial" panose="020B0604020202020204" pitchFamily="34" charset="0"/>
              <a:buChar char="•"/>
            </a:pPr>
            <a:r>
              <a:rPr lang="en-US" sz="2400" b="1" dirty="0">
                <a:latin typeface="Product Sans" panose="020B0403030502040203" pitchFamily="34" charset="0"/>
              </a:rPr>
              <a:t>Feature engineering</a:t>
            </a:r>
            <a:r>
              <a:rPr lang="en-US" sz="2400" dirty="0">
                <a:latin typeface="Product Sans" panose="020B0403030502040203" pitchFamily="34" charset="0"/>
              </a:rPr>
              <a:t>: </a:t>
            </a:r>
            <a:r>
              <a:rPr lang="en-US" sz="2400" dirty="0" err="1">
                <a:latin typeface="Product Sans" panose="020B0403030502040203" pitchFamily="34" charset="0"/>
              </a:rPr>
              <a:t>tidyr</a:t>
            </a:r>
            <a:r>
              <a:rPr lang="en-US" sz="2400" dirty="0">
                <a:latin typeface="Product Sans" panose="020B0403030502040203" pitchFamily="34" charset="0"/>
              </a:rPr>
              <a:t>::</a:t>
            </a:r>
            <a:r>
              <a:rPr lang="en-US" sz="2400" dirty="0" err="1">
                <a:latin typeface="Product Sans" panose="020B0403030502040203" pitchFamily="34" charset="0"/>
              </a:rPr>
              <a:t>pivot_longer</a:t>
            </a:r>
            <a:r>
              <a:rPr lang="en-US" sz="2400" dirty="0">
                <a:latin typeface="Product Sans" panose="020B0403030502040203" pitchFamily="34" charset="0"/>
              </a:rPr>
              <a:t>() and </a:t>
            </a:r>
            <a:r>
              <a:rPr lang="en-US" sz="2400" dirty="0" err="1">
                <a:latin typeface="Product Sans" panose="020B0403030502040203" pitchFamily="34" charset="0"/>
              </a:rPr>
              <a:t>dplyr</a:t>
            </a:r>
            <a:r>
              <a:rPr lang="en-US" sz="2400" dirty="0">
                <a:latin typeface="Product Sans" panose="020B0403030502040203" pitchFamily="34" charset="0"/>
              </a:rPr>
              <a:t>::mutate()</a:t>
            </a:r>
          </a:p>
          <a:p>
            <a:pPr marL="285750" indent="-285750">
              <a:buFont typeface="Arial" panose="020B0604020202020204" pitchFamily="34" charset="0"/>
              <a:buChar char="•"/>
            </a:pPr>
            <a:r>
              <a:rPr lang="en-US" sz="2400" b="1" dirty="0">
                <a:latin typeface="Product Sans" panose="020B0403030502040203" pitchFamily="34" charset="0"/>
              </a:rPr>
              <a:t>Binary classification</a:t>
            </a:r>
            <a:r>
              <a:rPr lang="en-US" sz="2400" dirty="0">
                <a:latin typeface="Product Sans" panose="020B0403030502040203" pitchFamily="34" charset="0"/>
              </a:rPr>
              <a:t>: </a:t>
            </a:r>
            <a:r>
              <a:rPr lang="en-US" sz="2400" dirty="0" err="1">
                <a:latin typeface="Product Sans" panose="020B0403030502040203" pitchFamily="34" charset="0"/>
              </a:rPr>
              <a:t>dplyr</a:t>
            </a:r>
            <a:r>
              <a:rPr lang="en-US" sz="2400" dirty="0">
                <a:latin typeface="Product Sans" panose="020B0403030502040203" pitchFamily="34" charset="0"/>
              </a:rPr>
              <a:t> + </a:t>
            </a:r>
            <a:r>
              <a:rPr lang="en-US" sz="2400" dirty="0" err="1">
                <a:latin typeface="Product Sans" panose="020B0403030502040203" pitchFamily="34" charset="0"/>
              </a:rPr>
              <a:t>tidyr</a:t>
            </a:r>
            <a:r>
              <a:rPr lang="en-US" sz="2400" dirty="0">
                <a:latin typeface="Product Sans" panose="020B0403030502040203" pitchFamily="34" charset="0"/>
              </a:rPr>
              <a:t>::</a:t>
            </a:r>
            <a:r>
              <a:rPr lang="en-US" sz="2400" dirty="0" err="1">
                <a:latin typeface="Product Sans" panose="020B0403030502040203" pitchFamily="34" charset="0"/>
              </a:rPr>
              <a:t>pivot_longer</a:t>
            </a:r>
            <a:r>
              <a:rPr lang="en-US" sz="2400" dirty="0">
                <a:latin typeface="Product Sans" panose="020B0403030502040203" pitchFamily="34" charset="0"/>
              </a:rPr>
              <a:t>() to tabulate results across classifiers/folds</a:t>
            </a:r>
            <a:endParaRPr lang="en-US" sz="2400" b="1" dirty="0">
              <a:latin typeface="Product Sans" panose="020B0403030502040203" pitchFamily="34" charset="0"/>
            </a:endParaRPr>
          </a:p>
          <a:p>
            <a:pPr marL="285750" indent="-285750">
              <a:buFont typeface="Arial" panose="020B0604020202020204" pitchFamily="34" charset="0"/>
              <a:buChar char="•"/>
            </a:pPr>
            <a:endParaRPr lang="en-US" sz="2400" b="1" dirty="0">
              <a:latin typeface="Product Sans" panose="020B0403030502040203" pitchFamily="34" charset="0"/>
            </a:endParaRPr>
          </a:p>
          <a:p>
            <a:r>
              <a:rPr lang="en-US" sz="2400" dirty="0">
                <a:latin typeface="Product Sans" panose="020B0403030502040203" pitchFamily="34" charset="0"/>
              </a:rPr>
              <a:t>Only </a:t>
            </a:r>
            <a:r>
              <a:rPr lang="en-US" sz="2400" b="1" dirty="0">
                <a:latin typeface="Product Sans" panose="020B0403030502040203" pitchFamily="34" charset="0"/>
              </a:rPr>
              <a:t>210 lines of code</a:t>
            </a:r>
            <a:r>
              <a:rPr lang="en-US" sz="2400" dirty="0">
                <a:latin typeface="Product Sans" panose="020B0403030502040203" pitchFamily="34" charset="0"/>
              </a:rPr>
              <a:t> were used from start to finish!</a:t>
            </a:r>
            <a:endParaRPr lang="en-AU" sz="2400" dirty="0">
              <a:latin typeface="Product Sans" panose="020B0403030502040203" pitchFamily="34" charset="0"/>
            </a:endParaRPr>
          </a:p>
        </p:txBody>
      </p:sp>
      <p:sp>
        <p:nvSpPr>
          <p:cNvPr id="4" name="TextBox 3">
            <a:extLst>
              <a:ext uri="{FF2B5EF4-FFF2-40B4-BE49-F238E27FC236}">
                <a16:creationId xmlns:a16="http://schemas.microsoft.com/office/drawing/2014/main" id="{7447DA33-FF80-4CF7-A74E-D7688CBB7B52}"/>
              </a:ext>
            </a:extLst>
          </p:cNvPr>
          <p:cNvSpPr txBox="1"/>
          <p:nvPr/>
        </p:nvSpPr>
        <p:spPr>
          <a:xfrm>
            <a:off x="579883" y="5615739"/>
            <a:ext cx="6943724" cy="461665"/>
          </a:xfrm>
          <a:prstGeom prst="rect">
            <a:avLst/>
          </a:prstGeom>
          <a:noFill/>
        </p:spPr>
        <p:txBody>
          <a:bodyPr wrap="square">
            <a:spAutoFit/>
          </a:bodyPr>
          <a:lstStyle/>
          <a:p>
            <a:r>
              <a:rPr lang="en-AU" sz="2400" dirty="0">
                <a:latin typeface="Product Sans" panose="020B0403030502040203" pitchFamily="34" charset="0"/>
              </a:rPr>
              <a:t>Thanks for your attention!</a:t>
            </a:r>
          </a:p>
        </p:txBody>
      </p:sp>
    </p:spTree>
    <p:extLst>
      <p:ext uri="{BB962C8B-B14F-4D97-AF65-F5344CB8AC3E}">
        <p14:creationId xmlns:p14="http://schemas.microsoft.com/office/powerpoint/2010/main" val="380382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JuxtaposeVTI">
  <a:themeElements>
    <a:clrScheme name="AnalogousFromDarkSeedLeftStep">
      <a:dk1>
        <a:srgbClr val="000000"/>
      </a:dk1>
      <a:lt1>
        <a:srgbClr val="FFFFFF"/>
      </a:lt1>
      <a:dk2>
        <a:srgbClr val="3F3423"/>
      </a:dk2>
      <a:lt2>
        <a:srgbClr val="E7E2E8"/>
      </a:lt2>
      <a:accent1>
        <a:srgbClr val="4DB53C"/>
      </a:accent1>
      <a:accent2>
        <a:srgbClr val="78B02F"/>
      </a:accent2>
      <a:accent3>
        <a:srgbClr val="A4A637"/>
      </a:accent3>
      <a:accent4>
        <a:srgbClr val="BA8532"/>
      </a:accent4>
      <a:accent5>
        <a:srgbClr val="CC5D44"/>
      </a:accent5>
      <a:accent6>
        <a:srgbClr val="BA3251"/>
      </a:accent6>
      <a:hlink>
        <a:srgbClr val="BF6D3F"/>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734</Words>
  <Application>Microsoft Office PowerPoint</Application>
  <PresentationFormat>Widescreen</PresentationFormat>
  <Paragraphs>57</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Franklin Gothic Demi Cond</vt:lpstr>
      <vt:lpstr>Franklin Gothic Medium</vt:lpstr>
      <vt:lpstr>Product Sans</vt:lpstr>
      <vt:lpstr>Wingdings</vt:lpstr>
      <vt:lpstr>JuxtaposeVTI</vt:lpstr>
      <vt:lpstr>Exploring Alzheimer’s Disease Biomarkers with Data Wrangling</vt:lpstr>
      <vt:lpstr>Dataset analysed</vt:lpstr>
      <vt:lpstr>Exploratory data analysis</vt:lpstr>
      <vt:lpstr>Research question</vt:lpstr>
      <vt:lpstr>How data wrangling was used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Alzheimer’s Disease Biomarkers with Data Wrangling</dc:title>
  <dc:creator>Annie Gilmore Bryant</dc:creator>
  <cp:lastModifiedBy>Annie Gilmore Bryant</cp:lastModifiedBy>
  <cp:revision>28</cp:revision>
  <dcterms:created xsi:type="dcterms:W3CDTF">2022-07-14T22:47:03Z</dcterms:created>
  <dcterms:modified xsi:type="dcterms:W3CDTF">2022-07-14T23:39:02Z</dcterms:modified>
</cp:coreProperties>
</file>